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 id="265" r:id="rId28"/>
    <p:sldId id="266" r:id="rId29"/>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Garet" charset="1" panose="00000000000000000000"/>
      <p:regular r:id="rId10"/>
    </p:embeddedFont>
    <p:embeddedFont>
      <p:font typeface="Garet Bold" charset="1" panose="00000000000000000000"/>
      <p:regular r:id="rId11"/>
    </p:embeddedFont>
    <p:embeddedFont>
      <p:font typeface="Garet Italics" charset="1" panose="00000000000000000000"/>
      <p:regular r:id="rId12"/>
    </p:embeddedFont>
    <p:embeddedFont>
      <p:font typeface="Garet Bold Italics" charset="1" panose="00000000000000000000"/>
      <p:regular r:id="rId13"/>
    </p:embeddedFont>
    <p:embeddedFont>
      <p:font typeface="Garet Light" charset="1" panose="00000000000000000000"/>
      <p:regular r:id="rId14"/>
    </p:embeddedFont>
    <p:embeddedFont>
      <p:font typeface="Garet Ultra-Bold" charset="1" panose="00000000000000000000"/>
      <p:regular r:id="rId15"/>
    </p:embeddedFont>
    <p:embeddedFont>
      <p:font typeface="Garet Ultra-Bold Italics" charset="1" panose="00000000000000000000"/>
      <p:regular r:id="rId16"/>
    </p:embeddedFont>
    <p:embeddedFont>
      <p:font typeface="Garet Heavy" charset="1" panose="00000000000000000000"/>
      <p:regular r:id="rId17"/>
    </p:embeddedFont>
    <p:embeddedFont>
      <p:font typeface="Garet Heavy Italics"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29" Target="slides/slide11.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jpeg>
</file>

<file path=ppt/media/image12.jpeg>
</file>

<file path=ppt/media/image13.jpeg>
</file>

<file path=ppt/media/image14.jpeg>
</file>

<file path=ppt/media/image15.jpeg>
</file>

<file path=ppt/media/image2.png>
</file>

<file path=ppt/media/image3.sv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jpeg" Type="http://schemas.openxmlformats.org/officeDocument/2006/relationships/image"/><Relationship Id="rId7" Target="../media/image7.jpeg" Type="http://schemas.openxmlformats.org/officeDocument/2006/relationships/image"/><Relationship Id="rId8" Target="../media/image8.jpeg" Type="http://schemas.openxmlformats.org/officeDocument/2006/relationships/image"/><Relationship Id="rId9" Target="../media/image9.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0.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1.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0.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2.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3.jpeg" Type="http://schemas.openxmlformats.org/officeDocument/2006/relationships/image"/><Relationship Id="rId7" Target="../media/image14.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17461777" y="7605853"/>
            <a:ext cx="1652447" cy="1652447"/>
            <a:chOff x="0" y="0"/>
            <a:chExt cx="6350000" cy="6350000"/>
          </a:xfrm>
        </p:grpSpPr>
        <p:sp>
          <p:nvSpPr>
            <p:cNvPr name="Freeform 4" id="4"/>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grpSp>
        <p:nvGrpSpPr>
          <p:cNvPr name="Group 5" id="5"/>
          <p:cNvGrpSpPr/>
          <p:nvPr/>
        </p:nvGrpSpPr>
        <p:grpSpPr>
          <a:xfrm rot="0">
            <a:off x="10794148" y="3054715"/>
            <a:ext cx="4177570" cy="4177570"/>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7" id="7"/>
          <p:cNvSpPr txBox="true"/>
          <p:nvPr/>
        </p:nvSpPr>
        <p:spPr>
          <a:xfrm rot="0">
            <a:off x="1028700" y="4035431"/>
            <a:ext cx="16230600" cy="2023038"/>
          </a:xfrm>
          <a:prstGeom prst="rect">
            <a:avLst/>
          </a:prstGeom>
        </p:spPr>
        <p:txBody>
          <a:bodyPr anchor="t" rtlCol="false" tIns="0" lIns="0" bIns="0" rIns="0">
            <a:spAutoFit/>
          </a:bodyPr>
          <a:lstStyle/>
          <a:p>
            <a:pPr algn="ctr">
              <a:lnSpc>
                <a:spcPts val="16593"/>
              </a:lnSpc>
              <a:spcBef>
                <a:spcPct val="0"/>
              </a:spcBef>
            </a:pPr>
            <a:r>
              <a:rPr lang="en-US" sz="11852">
                <a:solidFill>
                  <a:srgbClr val="FFFFFF"/>
                </a:solidFill>
                <a:latin typeface="Garet"/>
              </a:rPr>
              <a:t>PROGRAMMING</a:t>
            </a:r>
          </a:p>
        </p:txBody>
      </p:sp>
      <p:sp>
        <p:nvSpPr>
          <p:cNvPr name="Freeform 8" id="8"/>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5">
              <a:alphaModFix amt="6999"/>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1981707" y="2363493"/>
            <a:ext cx="8318392" cy="1891013"/>
          </a:xfrm>
          <a:prstGeom prst="rect">
            <a:avLst/>
          </a:prstGeom>
        </p:spPr>
        <p:txBody>
          <a:bodyPr anchor="t" rtlCol="false" tIns="0" lIns="0" bIns="0" rIns="0">
            <a:spAutoFit/>
          </a:bodyPr>
          <a:lstStyle/>
          <a:p>
            <a:pPr algn="ctr">
              <a:lnSpc>
                <a:spcPts val="15704"/>
              </a:lnSpc>
              <a:spcBef>
                <a:spcPct val="0"/>
              </a:spcBef>
            </a:pPr>
            <a:r>
              <a:rPr lang="en-US" sz="11217">
                <a:solidFill>
                  <a:srgbClr val="FFFFFF"/>
                </a:solidFill>
                <a:latin typeface="Garet"/>
              </a:rPr>
              <a:t>PYTHON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4">
              <a:alphaModFix amt="6999"/>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2468071" y="1028700"/>
            <a:ext cx="863347" cy="863347"/>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8" id="8"/>
          <p:cNvSpPr txBox="true"/>
          <p:nvPr/>
        </p:nvSpPr>
        <p:spPr>
          <a:xfrm rot="0">
            <a:off x="1396216" y="963676"/>
            <a:ext cx="16065561" cy="983869"/>
          </a:xfrm>
          <a:prstGeom prst="rect">
            <a:avLst/>
          </a:prstGeom>
        </p:spPr>
        <p:txBody>
          <a:bodyPr anchor="t" rtlCol="false" tIns="0" lIns="0" bIns="0" rIns="0">
            <a:spAutoFit/>
          </a:bodyPr>
          <a:lstStyle/>
          <a:p>
            <a:pPr algn="ctr">
              <a:lnSpc>
                <a:spcPts val="7807"/>
              </a:lnSpc>
            </a:pPr>
            <a:r>
              <a:rPr lang="en-US" sz="6399">
                <a:solidFill>
                  <a:srgbClr val="FFFFFF"/>
                </a:solidFill>
                <a:latin typeface="Garet"/>
              </a:rPr>
              <a:t>DATA MANIPULATION METHODS</a:t>
            </a:r>
          </a:p>
        </p:txBody>
      </p:sp>
      <p:sp>
        <p:nvSpPr>
          <p:cNvPr name="TextBox 9" id="9"/>
          <p:cNvSpPr txBox="true"/>
          <p:nvPr/>
        </p:nvSpPr>
        <p:spPr>
          <a:xfrm rot="0">
            <a:off x="1231177" y="3013517"/>
            <a:ext cx="16230600" cy="6189980"/>
          </a:xfrm>
          <a:prstGeom prst="rect">
            <a:avLst/>
          </a:prstGeom>
        </p:spPr>
        <p:txBody>
          <a:bodyPr anchor="t" rtlCol="false" tIns="0" lIns="0" bIns="0" rIns="0">
            <a:spAutoFit/>
          </a:bodyPr>
          <a:lstStyle/>
          <a:p>
            <a:pPr marL="820421" indent="-410210" lvl="1">
              <a:lnSpc>
                <a:spcPts val="5320"/>
              </a:lnSpc>
              <a:buFont typeface="Arial"/>
              <a:buChar char="•"/>
            </a:pPr>
            <a:r>
              <a:rPr lang="en-US" sz="3800">
                <a:solidFill>
                  <a:srgbClr val="FFFFFF"/>
                </a:solidFill>
                <a:latin typeface="Garet"/>
              </a:rPr>
              <a:t>import pandas as pd</a:t>
            </a:r>
          </a:p>
          <a:p>
            <a:pPr marL="820421" indent="-410210" lvl="1">
              <a:lnSpc>
                <a:spcPts val="5320"/>
              </a:lnSpc>
              <a:buFont typeface="Arial"/>
              <a:buChar char="•"/>
            </a:pPr>
            <a:r>
              <a:rPr lang="en-US" sz="3800">
                <a:solidFill>
                  <a:srgbClr val="FFFFFF"/>
                </a:solidFill>
                <a:latin typeface="Garet"/>
              </a:rPr>
              <a:t>The reason one would use pd is to make sure that we can use the short form wherever we would need to call the corresponding package. Now that we have installed and imported the pandas library, we would use one of its functions to read the CSV file and then store the return dataset into a variable. we would run the following code:</a:t>
            </a:r>
          </a:p>
          <a:p>
            <a:pPr marL="820421" indent="-410210" lvl="1">
              <a:lnSpc>
                <a:spcPts val="5320"/>
              </a:lnSpc>
              <a:buFont typeface="Arial"/>
              <a:buChar char="•"/>
            </a:pPr>
            <a:r>
              <a:rPr lang="en-US" sz="3800">
                <a:solidFill>
                  <a:srgbClr val="FFFFFF"/>
                </a:solidFill>
                <a:latin typeface="Garet"/>
              </a:rPr>
              <a:t>variable_name = pd.read_csv("file name.csv") </a:t>
            </a:r>
          </a:p>
          <a:p>
            <a:pPr>
              <a:lnSpc>
                <a:spcPts val="1679"/>
              </a:lnSpc>
            </a:pPr>
          </a:p>
          <a:p>
            <a:pPr>
              <a:lnSpc>
                <a:spcPts val="5320"/>
              </a:lnSpc>
              <a:spcBef>
                <a:spcPct val="0"/>
              </a:spcBef>
            </a:pPr>
            <a:r>
              <a:rPr lang="en-US" sz="3800">
                <a:solidFill>
                  <a:srgbClr val="FFFFFF"/>
                </a:solidFill>
                <a:latin typeface="Garet"/>
              </a:rPr>
              <a:t> </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888" r="0" b="-8888"/>
            </a:stretch>
          </a:blipFill>
        </p:spPr>
      </p:sp>
      <p:sp>
        <p:nvSpPr>
          <p:cNvPr name="Freeform 3" id="3"/>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3">
              <a:alphaModFix amt="6999"/>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5">
              <a:alphaModFix amt="6999"/>
              <a:extLst>
                <a:ext uri="{96DAC541-7B7A-43D3-8B79-37D633B846F1}">
                  <asvg:svgBlip xmlns:asvg="http://schemas.microsoft.com/office/drawing/2016/SVG/main" r:embed="rId6"/>
                </a:ext>
              </a:extLst>
            </a:blip>
            <a:stretch>
              <a:fillRect l="0" t="0" r="0" b="0"/>
            </a:stretch>
          </a:blipFill>
        </p:spPr>
      </p:sp>
      <p:grpSp>
        <p:nvGrpSpPr>
          <p:cNvPr name="Group 5" id="5"/>
          <p:cNvGrpSpPr/>
          <p:nvPr/>
        </p:nvGrpSpPr>
        <p:grpSpPr>
          <a:xfrm rot="0">
            <a:off x="684811" y="607952"/>
            <a:ext cx="2993353" cy="870896"/>
            <a:chOff x="0" y="0"/>
            <a:chExt cx="2269857" cy="660400"/>
          </a:xfrm>
        </p:grpSpPr>
        <p:sp>
          <p:nvSpPr>
            <p:cNvPr name="Freeform 6" id="6"/>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alpha val="80000"/>
              </a:srgbClr>
            </a:solidFill>
          </p:spPr>
        </p:sp>
      </p:grpSp>
      <p:grpSp>
        <p:nvGrpSpPr>
          <p:cNvPr name="Group 7" id="7"/>
          <p:cNvGrpSpPr/>
          <p:nvPr/>
        </p:nvGrpSpPr>
        <p:grpSpPr>
          <a:xfrm rot="0">
            <a:off x="17461777" y="7605853"/>
            <a:ext cx="1652447" cy="1652447"/>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grpSp>
        <p:nvGrpSpPr>
          <p:cNvPr name="Group 9" id="9"/>
          <p:cNvGrpSpPr/>
          <p:nvPr/>
        </p:nvGrpSpPr>
        <p:grpSpPr>
          <a:xfrm rot="0">
            <a:off x="10334006" y="2270492"/>
            <a:ext cx="4809425" cy="4809425"/>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11" id="11"/>
          <p:cNvSpPr txBox="true"/>
          <p:nvPr/>
        </p:nvSpPr>
        <p:spPr>
          <a:xfrm rot="0">
            <a:off x="1028700" y="3180100"/>
            <a:ext cx="16230600" cy="2771133"/>
          </a:xfrm>
          <a:prstGeom prst="rect">
            <a:avLst/>
          </a:prstGeom>
        </p:spPr>
        <p:txBody>
          <a:bodyPr anchor="t" rtlCol="false" tIns="0" lIns="0" bIns="0" rIns="0">
            <a:spAutoFit/>
          </a:bodyPr>
          <a:lstStyle/>
          <a:p>
            <a:pPr algn="ctr">
              <a:lnSpc>
                <a:spcPts val="22610"/>
              </a:lnSpc>
              <a:spcBef>
                <a:spcPct val="0"/>
              </a:spcBef>
            </a:pPr>
            <a:r>
              <a:rPr lang="en-US" sz="16150">
                <a:solidFill>
                  <a:srgbClr val="FFFFFF"/>
                </a:solidFill>
                <a:latin typeface="Garet"/>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684811" y="607952"/>
            <a:ext cx="2993353" cy="870896"/>
            <a:chOff x="0" y="0"/>
            <a:chExt cx="2269857" cy="660400"/>
          </a:xfrm>
        </p:grpSpPr>
        <p:sp>
          <p:nvSpPr>
            <p:cNvPr name="Freeform 3" id="3"/>
            <p:cNvSpPr/>
            <p:nvPr/>
          </p:nvSpPr>
          <p:spPr>
            <a:xfrm flipH="false" flipV="false" rot="0">
              <a:off x="0" y="0"/>
              <a:ext cx="2269857" cy="660400"/>
            </a:xfrm>
            <a:custGeom>
              <a:avLst/>
              <a:gdLst/>
              <a:ahLst/>
              <a:cxnLst/>
              <a:rect r="r" b="b" t="t" l="l"/>
              <a:pathLst>
                <a:path h="660400" w="2269857">
                  <a:moveTo>
                    <a:pt x="2145397" y="660400"/>
                  </a:moveTo>
                  <a:lnTo>
                    <a:pt x="124460" y="660400"/>
                  </a:lnTo>
                  <a:cubicBezTo>
                    <a:pt x="55880" y="660400"/>
                    <a:pt x="0" y="604520"/>
                    <a:pt x="0" y="535940"/>
                  </a:cubicBezTo>
                  <a:lnTo>
                    <a:pt x="0" y="124460"/>
                  </a:lnTo>
                  <a:cubicBezTo>
                    <a:pt x="0" y="55880"/>
                    <a:pt x="55880" y="0"/>
                    <a:pt x="124460" y="0"/>
                  </a:cubicBezTo>
                  <a:lnTo>
                    <a:pt x="2145397" y="0"/>
                  </a:lnTo>
                  <a:cubicBezTo>
                    <a:pt x="2213977" y="0"/>
                    <a:pt x="2269857" y="55880"/>
                    <a:pt x="2269857" y="124460"/>
                  </a:cubicBezTo>
                  <a:lnTo>
                    <a:pt x="2269857" y="535940"/>
                  </a:lnTo>
                  <a:cubicBezTo>
                    <a:pt x="2269857" y="604520"/>
                    <a:pt x="2213977" y="660400"/>
                    <a:pt x="2145397" y="660400"/>
                  </a:cubicBezTo>
                  <a:close/>
                </a:path>
              </a:pathLst>
            </a:custGeom>
            <a:solidFill>
              <a:srgbClr val="191B1A"/>
            </a:solidFill>
          </p:spPr>
        </p:sp>
      </p:grpSp>
      <p:grpSp>
        <p:nvGrpSpPr>
          <p:cNvPr name="Group 4" id="4"/>
          <p:cNvGrpSpPr/>
          <p:nvPr/>
        </p:nvGrpSpPr>
        <p:grpSpPr>
          <a:xfrm rot="0">
            <a:off x="17461777" y="7605853"/>
            <a:ext cx="1652447" cy="1652447"/>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6" id="6"/>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11534920" y="2187629"/>
            <a:ext cx="3970010" cy="5911741"/>
            <a:chOff x="0" y="0"/>
            <a:chExt cx="1448270" cy="2156619"/>
          </a:xfrm>
        </p:grpSpPr>
        <p:sp>
          <p:nvSpPr>
            <p:cNvPr name="Freeform 8" id="8"/>
            <p:cNvSpPr/>
            <p:nvPr/>
          </p:nvSpPr>
          <p:spPr>
            <a:xfrm flipH="false" flipV="false" rot="0">
              <a:off x="0" y="0"/>
              <a:ext cx="1448270" cy="2156619"/>
            </a:xfrm>
            <a:custGeom>
              <a:avLst/>
              <a:gdLst/>
              <a:ahLst/>
              <a:cxnLst/>
              <a:rect r="r" b="b" t="t" l="l"/>
              <a:pathLst>
                <a:path h="2156619" w="1448270">
                  <a:moveTo>
                    <a:pt x="0" y="0"/>
                  </a:moveTo>
                  <a:lnTo>
                    <a:pt x="1448270" y="0"/>
                  </a:lnTo>
                  <a:lnTo>
                    <a:pt x="1448270" y="2156619"/>
                  </a:lnTo>
                  <a:lnTo>
                    <a:pt x="0" y="2156619"/>
                  </a:lnTo>
                  <a:close/>
                </a:path>
              </a:pathLst>
            </a:custGeom>
            <a:solidFill>
              <a:srgbClr val="E14761"/>
            </a:solidFill>
          </p:spPr>
        </p:sp>
      </p:grpSp>
      <p:sp>
        <p:nvSpPr>
          <p:cNvPr name="Freeform 9" id="9"/>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4">
              <a:alphaModFix amt="6999"/>
              <a:extLst>
                <a:ext uri="{96DAC541-7B7A-43D3-8B79-37D633B846F1}">
                  <asvg:svgBlip xmlns:asvg="http://schemas.microsoft.com/office/drawing/2016/SVG/main" r:embed="rId5"/>
                </a:ext>
              </a:extLst>
            </a:blip>
            <a:stretch>
              <a:fillRect l="0" t="0" r="0" b="0"/>
            </a:stretch>
          </a:blipFill>
        </p:spPr>
      </p:sp>
      <p:grpSp>
        <p:nvGrpSpPr>
          <p:cNvPr name="Group 10" id="10"/>
          <p:cNvGrpSpPr/>
          <p:nvPr/>
        </p:nvGrpSpPr>
        <p:grpSpPr>
          <a:xfrm rot="0">
            <a:off x="9933361" y="0"/>
            <a:ext cx="3393618" cy="3466629"/>
            <a:chOff x="0" y="0"/>
            <a:chExt cx="4524823" cy="4622171"/>
          </a:xfrm>
        </p:grpSpPr>
        <p:pic>
          <p:nvPicPr>
            <p:cNvPr name="Picture 11" id="11"/>
            <p:cNvPicPr>
              <a:picLocks noChangeAspect="true"/>
            </p:cNvPicPr>
            <p:nvPr/>
          </p:nvPicPr>
          <p:blipFill>
            <a:blip r:embed="rId6"/>
            <a:srcRect l="17358" t="0" r="17358" b="0"/>
            <a:stretch>
              <a:fillRect/>
            </a:stretch>
          </p:blipFill>
          <p:spPr>
            <a:xfrm flipH="false" flipV="false">
              <a:off x="0" y="0"/>
              <a:ext cx="4524823" cy="4622171"/>
            </a:xfrm>
            <a:prstGeom prst="rect">
              <a:avLst/>
            </a:prstGeom>
          </p:spPr>
        </p:pic>
      </p:grpSp>
      <p:grpSp>
        <p:nvGrpSpPr>
          <p:cNvPr name="Group 12" id="12"/>
          <p:cNvGrpSpPr/>
          <p:nvPr/>
        </p:nvGrpSpPr>
        <p:grpSpPr>
          <a:xfrm rot="0">
            <a:off x="9933361" y="3857618"/>
            <a:ext cx="3393618" cy="3466629"/>
            <a:chOff x="0" y="0"/>
            <a:chExt cx="4524823" cy="4622171"/>
          </a:xfrm>
        </p:grpSpPr>
        <p:pic>
          <p:nvPicPr>
            <p:cNvPr name="Picture 13" id="13"/>
            <p:cNvPicPr>
              <a:picLocks noChangeAspect="true"/>
            </p:cNvPicPr>
            <p:nvPr/>
          </p:nvPicPr>
          <p:blipFill>
            <a:blip r:embed="rId7"/>
            <a:srcRect l="0" t="12015" r="0" b="19798"/>
            <a:stretch>
              <a:fillRect/>
            </a:stretch>
          </p:blipFill>
          <p:spPr>
            <a:xfrm flipH="false" flipV="false">
              <a:off x="0" y="0"/>
              <a:ext cx="4524823" cy="4622171"/>
            </a:xfrm>
            <a:prstGeom prst="rect">
              <a:avLst/>
            </a:prstGeom>
          </p:spPr>
        </p:pic>
      </p:grpSp>
      <p:grpSp>
        <p:nvGrpSpPr>
          <p:cNvPr name="Group 14" id="14"/>
          <p:cNvGrpSpPr/>
          <p:nvPr/>
        </p:nvGrpSpPr>
        <p:grpSpPr>
          <a:xfrm rot="0">
            <a:off x="13625176" y="2952432"/>
            <a:ext cx="3393618" cy="3466629"/>
            <a:chOff x="0" y="0"/>
            <a:chExt cx="4524823" cy="4622171"/>
          </a:xfrm>
        </p:grpSpPr>
        <p:pic>
          <p:nvPicPr>
            <p:cNvPr name="Picture 15" id="15"/>
            <p:cNvPicPr>
              <a:picLocks noChangeAspect="true"/>
            </p:cNvPicPr>
            <p:nvPr/>
          </p:nvPicPr>
          <p:blipFill>
            <a:blip r:embed="rId8"/>
            <a:srcRect l="17327" t="0" r="17327" b="0"/>
            <a:stretch>
              <a:fillRect/>
            </a:stretch>
          </p:blipFill>
          <p:spPr>
            <a:xfrm flipH="false" flipV="false">
              <a:off x="0" y="0"/>
              <a:ext cx="4524823" cy="4622171"/>
            </a:xfrm>
            <a:prstGeom prst="rect">
              <a:avLst/>
            </a:prstGeom>
          </p:spPr>
        </p:pic>
      </p:grpSp>
      <p:grpSp>
        <p:nvGrpSpPr>
          <p:cNvPr name="Group 16" id="16"/>
          <p:cNvGrpSpPr/>
          <p:nvPr/>
        </p:nvGrpSpPr>
        <p:grpSpPr>
          <a:xfrm rot="0">
            <a:off x="13625176" y="6810050"/>
            <a:ext cx="3393618" cy="3466629"/>
            <a:chOff x="0" y="0"/>
            <a:chExt cx="4524823" cy="4622171"/>
          </a:xfrm>
        </p:grpSpPr>
        <p:pic>
          <p:nvPicPr>
            <p:cNvPr name="Picture 17" id="17"/>
            <p:cNvPicPr>
              <a:picLocks noChangeAspect="true"/>
            </p:cNvPicPr>
            <p:nvPr/>
          </p:nvPicPr>
          <p:blipFill>
            <a:blip r:embed="rId9"/>
            <a:srcRect l="17327" t="0" r="17327" b="0"/>
            <a:stretch>
              <a:fillRect/>
            </a:stretch>
          </p:blipFill>
          <p:spPr>
            <a:xfrm flipH="false" flipV="false">
              <a:off x="0" y="0"/>
              <a:ext cx="4524823" cy="4622171"/>
            </a:xfrm>
            <a:prstGeom prst="rect">
              <a:avLst/>
            </a:prstGeom>
          </p:spPr>
        </p:pic>
      </p:grpSp>
      <p:sp>
        <p:nvSpPr>
          <p:cNvPr name="TextBox 18" id="18"/>
          <p:cNvSpPr txBox="true"/>
          <p:nvPr/>
        </p:nvSpPr>
        <p:spPr>
          <a:xfrm rot="0">
            <a:off x="1769807" y="4152893"/>
            <a:ext cx="6422562" cy="587376"/>
          </a:xfrm>
          <a:prstGeom prst="rect">
            <a:avLst/>
          </a:prstGeom>
        </p:spPr>
        <p:txBody>
          <a:bodyPr anchor="t" rtlCol="false" tIns="0" lIns="0" bIns="0" rIns="0">
            <a:spAutoFit/>
          </a:bodyPr>
          <a:lstStyle/>
          <a:p>
            <a:pPr>
              <a:lnSpc>
                <a:spcPts val="4899"/>
              </a:lnSpc>
              <a:spcBef>
                <a:spcPct val="0"/>
              </a:spcBef>
            </a:pPr>
            <a:r>
              <a:rPr lang="en-US" sz="3499">
                <a:solidFill>
                  <a:srgbClr val="E14761"/>
                </a:solidFill>
                <a:latin typeface="Garet Bold"/>
              </a:rPr>
              <a:t>1. Functions and modules.</a:t>
            </a:r>
          </a:p>
        </p:txBody>
      </p:sp>
      <p:sp>
        <p:nvSpPr>
          <p:cNvPr name="TextBox 19" id="19"/>
          <p:cNvSpPr txBox="true"/>
          <p:nvPr/>
        </p:nvSpPr>
        <p:spPr>
          <a:xfrm rot="0">
            <a:off x="1681351" y="5086350"/>
            <a:ext cx="6106611" cy="587376"/>
          </a:xfrm>
          <a:prstGeom prst="rect">
            <a:avLst/>
          </a:prstGeom>
        </p:spPr>
        <p:txBody>
          <a:bodyPr anchor="t" rtlCol="false" tIns="0" lIns="0" bIns="0" rIns="0">
            <a:spAutoFit/>
          </a:bodyPr>
          <a:lstStyle/>
          <a:p>
            <a:pPr>
              <a:lnSpc>
                <a:spcPts val="4899"/>
              </a:lnSpc>
              <a:spcBef>
                <a:spcPct val="0"/>
              </a:spcBef>
            </a:pPr>
            <a:r>
              <a:rPr lang="en-US" sz="3499">
                <a:solidFill>
                  <a:srgbClr val="E14761"/>
                </a:solidFill>
                <a:latin typeface="Garet Bold"/>
              </a:rPr>
              <a:t>2. Data manipulation.</a:t>
            </a:r>
          </a:p>
        </p:txBody>
      </p:sp>
      <p:grpSp>
        <p:nvGrpSpPr>
          <p:cNvPr name="Group 20" id="20"/>
          <p:cNvGrpSpPr/>
          <p:nvPr/>
        </p:nvGrpSpPr>
        <p:grpSpPr>
          <a:xfrm rot="0">
            <a:off x="1412281" y="2374534"/>
            <a:ext cx="1080030" cy="1080030"/>
            <a:chOff x="0" y="0"/>
            <a:chExt cx="6350000" cy="6350000"/>
          </a:xfrm>
        </p:grpSpPr>
        <p:sp>
          <p:nvSpPr>
            <p:cNvPr name="Freeform 21" id="2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22" id="22"/>
          <p:cNvSpPr txBox="true"/>
          <p:nvPr/>
        </p:nvSpPr>
        <p:spPr>
          <a:xfrm rot="0">
            <a:off x="1749921" y="2623348"/>
            <a:ext cx="6977590" cy="852805"/>
          </a:xfrm>
          <a:prstGeom prst="rect">
            <a:avLst/>
          </a:prstGeom>
        </p:spPr>
        <p:txBody>
          <a:bodyPr anchor="t" rtlCol="false" tIns="0" lIns="0" bIns="0" rIns="0">
            <a:spAutoFit/>
          </a:bodyPr>
          <a:lstStyle/>
          <a:p>
            <a:pPr>
              <a:lnSpc>
                <a:spcPts val="6709"/>
              </a:lnSpc>
            </a:pPr>
            <a:r>
              <a:rPr lang="en-US" sz="5499">
                <a:solidFill>
                  <a:srgbClr val="FFFFFF"/>
                </a:solidFill>
                <a:latin typeface="Garet"/>
              </a:rPr>
              <a:t>TOPICS: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028700" y="415297"/>
            <a:ext cx="2212179" cy="2212179"/>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7" id="7"/>
          <p:cNvSpPr/>
          <p:nvPr/>
        </p:nvSpPr>
        <p:spPr>
          <a:xfrm flipH="false" flipV="false" rot="0">
            <a:off x="9144000" y="3035137"/>
            <a:ext cx="7693313" cy="4896740"/>
          </a:xfrm>
          <a:custGeom>
            <a:avLst/>
            <a:gdLst/>
            <a:ahLst/>
            <a:cxnLst/>
            <a:rect r="r" b="b" t="t" l="l"/>
            <a:pathLst>
              <a:path h="4896740" w="7693313">
                <a:moveTo>
                  <a:pt x="0" y="0"/>
                </a:moveTo>
                <a:lnTo>
                  <a:pt x="7693313" y="0"/>
                </a:lnTo>
                <a:lnTo>
                  <a:pt x="7693313" y="4896740"/>
                </a:lnTo>
                <a:lnTo>
                  <a:pt x="0" y="4896740"/>
                </a:lnTo>
                <a:lnTo>
                  <a:pt x="0" y="0"/>
                </a:lnTo>
                <a:close/>
              </a:path>
            </a:pathLst>
          </a:custGeom>
          <a:blipFill>
            <a:blip r:embed="rId4"/>
            <a:stretch>
              <a:fillRect l="-51" t="-35441" r="-581" b="-207118"/>
            </a:stretch>
          </a:blipFill>
        </p:spPr>
      </p:sp>
      <p:sp>
        <p:nvSpPr>
          <p:cNvPr name="TextBox 8" id="8"/>
          <p:cNvSpPr txBox="true"/>
          <p:nvPr/>
        </p:nvSpPr>
        <p:spPr>
          <a:xfrm rot="0">
            <a:off x="2134789" y="1019175"/>
            <a:ext cx="7048024" cy="987624"/>
          </a:xfrm>
          <a:prstGeom prst="rect">
            <a:avLst/>
          </a:prstGeom>
        </p:spPr>
        <p:txBody>
          <a:bodyPr anchor="t" rtlCol="false" tIns="0" lIns="0" bIns="0" rIns="0">
            <a:spAutoFit/>
          </a:bodyPr>
          <a:lstStyle/>
          <a:p>
            <a:pPr>
              <a:lnSpc>
                <a:spcPts val="7871"/>
              </a:lnSpc>
            </a:pPr>
            <a:r>
              <a:rPr lang="en-US" sz="6452">
                <a:solidFill>
                  <a:srgbClr val="FFFFFF"/>
                </a:solidFill>
                <a:latin typeface="Garet"/>
              </a:rPr>
              <a:t>FUNCTION</a:t>
            </a:r>
          </a:p>
        </p:txBody>
      </p:sp>
      <p:sp>
        <p:nvSpPr>
          <p:cNvPr name="TextBox 9" id="9"/>
          <p:cNvSpPr txBox="true"/>
          <p:nvPr/>
        </p:nvSpPr>
        <p:spPr>
          <a:xfrm rot="0">
            <a:off x="237267" y="2977987"/>
            <a:ext cx="8994779" cy="6915150"/>
          </a:xfrm>
          <a:prstGeom prst="rect">
            <a:avLst/>
          </a:prstGeom>
        </p:spPr>
        <p:txBody>
          <a:bodyPr anchor="t" rtlCol="false" tIns="0" lIns="0" bIns="0" rIns="0">
            <a:spAutoFit/>
          </a:bodyPr>
          <a:lstStyle/>
          <a:p>
            <a:pPr>
              <a:lnSpc>
                <a:spcPts val="4200"/>
              </a:lnSpc>
            </a:pPr>
            <a:r>
              <a:rPr lang="en-US" sz="3000">
                <a:solidFill>
                  <a:srgbClr val="FFFFFF"/>
                </a:solidFill>
                <a:latin typeface="Garet"/>
              </a:rPr>
              <a:t>A function is a block of code which only runs when it is called.</a:t>
            </a:r>
          </a:p>
          <a:p>
            <a:pPr>
              <a:lnSpc>
                <a:spcPts val="4200"/>
              </a:lnSpc>
            </a:pPr>
            <a:r>
              <a:rPr lang="en-US" sz="3000">
                <a:solidFill>
                  <a:srgbClr val="FFFFFF"/>
                </a:solidFill>
                <a:latin typeface="Garet"/>
              </a:rPr>
              <a:t>You can pass data, known as parameters, into a function.</a:t>
            </a:r>
          </a:p>
          <a:p>
            <a:pPr>
              <a:lnSpc>
                <a:spcPts val="4200"/>
              </a:lnSpc>
            </a:pPr>
            <a:r>
              <a:rPr lang="en-US" sz="3000">
                <a:solidFill>
                  <a:srgbClr val="FFFFFF"/>
                </a:solidFill>
                <a:latin typeface="Garet"/>
              </a:rPr>
              <a:t>A function can return data as a result. </a:t>
            </a:r>
          </a:p>
          <a:p>
            <a:pPr>
              <a:lnSpc>
                <a:spcPts val="4200"/>
              </a:lnSpc>
            </a:pPr>
          </a:p>
          <a:p>
            <a:pPr>
              <a:lnSpc>
                <a:spcPts val="4200"/>
              </a:lnSpc>
            </a:pPr>
            <a:r>
              <a:rPr lang="en-US" sz="3000">
                <a:solidFill>
                  <a:srgbClr val="FFFFFF"/>
                </a:solidFill>
                <a:latin typeface="Garet"/>
              </a:rPr>
              <a:t>Some of the key benefits of using functions are:</a:t>
            </a:r>
          </a:p>
          <a:p>
            <a:pPr>
              <a:lnSpc>
                <a:spcPts val="4200"/>
              </a:lnSpc>
            </a:pPr>
            <a:r>
              <a:rPr lang="en-US" sz="3000">
                <a:solidFill>
                  <a:srgbClr val="FFFFFF"/>
                </a:solidFill>
                <a:latin typeface="Garet"/>
              </a:rPr>
              <a:t>Enables reusability and reduces redundancy.</a:t>
            </a:r>
          </a:p>
          <a:p>
            <a:pPr>
              <a:lnSpc>
                <a:spcPts val="4200"/>
              </a:lnSpc>
            </a:pPr>
            <a:r>
              <a:rPr lang="en-US" sz="3000">
                <a:solidFill>
                  <a:srgbClr val="FFFFFF"/>
                </a:solidFill>
                <a:latin typeface="Garet"/>
              </a:rPr>
              <a:t>Makes a code modular.</a:t>
            </a:r>
          </a:p>
          <a:p>
            <a:pPr>
              <a:lnSpc>
                <a:spcPts val="4200"/>
              </a:lnSpc>
            </a:pPr>
            <a:r>
              <a:rPr lang="en-US" sz="3000">
                <a:solidFill>
                  <a:srgbClr val="FFFFFF"/>
                </a:solidFill>
                <a:latin typeface="Garet"/>
              </a:rPr>
              <a:t>Provides abstraction functionality.</a:t>
            </a:r>
          </a:p>
          <a:p>
            <a:pPr>
              <a:lnSpc>
                <a:spcPts val="4200"/>
              </a:lnSpc>
              <a:spcBef>
                <a:spcPct val="0"/>
              </a:spcBef>
            </a:pPr>
            <a:r>
              <a:rPr lang="en-US" sz="3000">
                <a:solidFill>
                  <a:srgbClr val="FFFFFF"/>
                </a:solidFill>
                <a:latin typeface="Garet"/>
              </a:rPr>
              <a:t>The program becomes easy to understand and manage.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4">
              <a:alphaModFix amt="6999"/>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4734657" y="884918"/>
            <a:ext cx="1091175" cy="1091175"/>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8" id="8"/>
          <p:cNvSpPr/>
          <p:nvPr/>
        </p:nvSpPr>
        <p:spPr>
          <a:xfrm flipH="false" flipV="false" rot="0">
            <a:off x="4734657" y="4986732"/>
            <a:ext cx="8729121" cy="4827823"/>
          </a:xfrm>
          <a:custGeom>
            <a:avLst/>
            <a:gdLst/>
            <a:ahLst/>
            <a:cxnLst/>
            <a:rect r="r" b="b" t="t" l="l"/>
            <a:pathLst>
              <a:path h="4827823" w="8729121">
                <a:moveTo>
                  <a:pt x="0" y="0"/>
                </a:moveTo>
                <a:lnTo>
                  <a:pt x="8729120" y="0"/>
                </a:lnTo>
                <a:lnTo>
                  <a:pt x="8729120" y="4827823"/>
                </a:lnTo>
                <a:lnTo>
                  <a:pt x="0" y="4827823"/>
                </a:lnTo>
                <a:lnTo>
                  <a:pt x="0" y="0"/>
                </a:lnTo>
                <a:close/>
              </a:path>
            </a:pathLst>
          </a:custGeom>
          <a:blipFill>
            <a:blip r:embed="rId6"/>
            <a:stretch>
              <a:fillRect l="0" t="-78377" r="0" b="-213374"/>
            </a:stretch>
          </a:blipFill>
        </p:spPr>
      </p:sp>
      <p:sp>
        <p:nvSpPr>
          <p:cNvPr name="TextBox 9" id="9"/>
          <p:cNvSpPr txBox="true"/>
          <p:nvPr/>
        </p:nvSpPr>
        <p:spPr>
          <a:xfrm rot="0">
            <a:off x="3562915" y="994579"/>
            <a:ext cx="11162170" cy="852805"/>
          </a:xfrm>
          <a:prstGeom prst="rect">
            <a:avLst/>
          </a:prstGeom>
        </p:spPr>
        <p:txBody>
          <a:bodyPr anchor="t" rtlCol="false" tIns="0" lIns="0" bIns="0" rIns="0">
            <a:spAutoFit/>
          </a:bodyPr>
          <a:lstStyle/>
          <a:p>
            <a:pPr algn="ctr">
              <a:lnSpc>
                <a:spcPts val="6709"/>
              </a:lnSpc>
            </a:pPr>
            <a:r>
              <a:rPr lang="en-US" sz="5499">
                <a:solidFill>
                  <a:srgbClr val="FFFFFF"/>
                </a:solidFill>
                <a:latin typeface="Garet"/>
              </a:rPr>
              <a:t>TYPES OF FUNCTIONS</a:t>
            </a:r>
          </a:p>
        </p:txBody>
      </p:sp>
      <p:sp>
        <p:nvSpPr>
          <p:cNvPr name="TextBox 10" id="10"/>
          <p:cNvSpPr txBox="true"/>
          <p:nvPr/>
        </p:nvSpPr>
        <p:spPr>
          <a:xfrm rot="0">
            <a:off x="355600" y="2441017"/>
            <a:ext cx="17576800" cy="2031365"/>
          </a:xfrm>
          <a:prstGeom prst="rect">
            <a:avLst/>
          </a:prstGeom>
        </p:spPr>
        <p:txBody>
          <a:bodyPr anchor="t" rtlCol="false" tIns="0" lIns="0" bIns="0" rIns="0">
            <a:spAutoFit/>
          </a:bodyPr>
          <a:lstStyle/>
          <a:p>
            <a:pPr algn="ctr">
              <a:lnSpc>
                <a:spcPts val="4060"/>
              </a:lnSpc>
            </a:pPr>
            <a:r>
              <a:rPr lang="en-US" sz="2900">
                <a:solidFill>
                  <a:srgbClr val="FFFFFF"/>
                </a:solidFill>
                <a:latin typeface="Garet Bold"/>
              </a:rPr>
              <a:t>There are mainly two types of functions in Python</a:t>
            </a:r>
          </a:p>
          <a:p>
            <a:pPr algn="ctr">
              <a:lnSpc>
                <a:spcPts val="4060"/>
              </a:lnSpc>
            </a:pPr>
          </a:p>
          <a:p>
            <a:pPr algn="ctr">
              <a:lnSpc>
                <a:spcPts val="4060"/>
              </a:lnSpc>
            </a:pPr>
            <a:r>
              <a:rPr lang="en-US" sz="2900">
                <a:solidFill>
                  <a:srgbClr val="FFFFFF"/>
                </a:solidFill>
                <a:latin typeface="Garet Bold"/>
              </a:rPr>
              <a:t>1. Built-in </a:t>
            </a:r>
            <a:r>
              <a:rPr lang="en-US" sz="2900">
                <a:solidFill>
                  <a:srgbClr val="FFFFFF"/>
                </a:solidFill>
                <a:latin typeface="Garet Bold"/>
              </a:rPr>
              <a:t>library function: These are Standard functions in Python that are available to use.</a:t>
            </a:r>
          </a:p>
          <a:p>
            <a:pPr algn="ctr">
              <a:lnSpc>
                <a:spcPts val="4060"/>
              </a:lnSpc>
              <a:spcBef>
                <a:spcPct val="0"/>
              </a:spcBef>
            </a:pPr>
            <a:r>
              <a:rPr lang="en-US" sz="2900">
                <a:solidFill>
                  <a:srgbClr val="FFFFFF"/>
                </a:solidFill>
                <a:latin typeface="Garet Bold"/>
              </a:rPr>
              <a:t>2. User-defined </a:t>
            </a:r>
            <a:r>
              <a:rPr lang="en-US" sz="2900">
                <a:solidFill>
                  <a:srgbClr val="FFFFFF"/>
                </a:solidFill>
                <a:latin typeface="Garet Bold"/>
              </a:rPr>
              <a:t>function: We can create our own functions based on our requirements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4">
              <a:alphaModFix amt="6999"/>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2808418" y="562403"/>
            <a:ext cx="1675336" cy="1675336"/>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8" id="8"/>
          <p:cNvSpPr/>
          <p:nvPr/>
        </p:nvSpPr>
        <p:spPr>
          <a:xfrm flipH="false" flipV="false" rot="0">
            <a:off x="9227171" y="3230613"/>
            <a:ext cx="7309896" cy="4882027"/>
          </a:xfrm>
          <a:custGeom>
            <a:avLst/>
            <a:gdLst/>
            <a:ahLst/>
            <a:cxnLst/>
            <a:rect r="r" b="b" t="t" l="l"/>
            <a:pathLst>
              <a:path h="4882027" w="7309896">
                <a:moveTo>
                  <a:pt x="0" y="0"/>
                </a:moveTo>
                <a:lnTo>
                  <a:pt x="7309896" y="0"/>
                </a:lnTo>
                <a:lnTo>
                  <a:pt x="7309896" y="4882028"/>
                </a:lnTo>
                <a:lnTo>
                  <a:pt x="0" y="4882028"/>
                </a:lnTo>
                <a:lnTo>
                  <a:pt x="0" y="0"/>
                </a:lnTo>
                <a:close/>
              </a:path>
            </a:pathLst>
          </a:custGeom>
          <a:blipFill>
            <a:blip r:embed="rId6"/>
            <a:stretch>
              <a:fillRect l="0" t="-32678" r="0" b="-191738"/>
            </a:stretch>
          </a:blipFill>
        </p:spPr>
      </p:sp>
      <p:sp>
        <p:nvSpPr>
          <p:cNvPr name="TextBox 9" id="9"/>
          <p:cNvSpPr txBox="true"/>
          <p:nvPr/>
        </p:nvSpPr>
        <p:spPr>
          <a:xfrm rot="0">
            <a:off x="3646086" y="1009650"/>
            <a:ext cx="11162170" cy="1700530"/>
          </a:xfrm>
          <a:prstGeom prst="rect">
            <a:avLst/>
          </a:prstGeom>
        </p:spPr>
        <p:txBody>
          <a:bodyPr anchor="t" rtlCol="false" tIns="0" lIns="0" bIns="0" rIns="0">
            <a:spAutoFit/>
          </a:bodyPr>
          <a:lstStyle/>
          <a:p>
            <a:pPr algn="ctr">
              <a:lnSpc>
                <a:spcPts val="6709"/>
              </a:lnSpc>
            </a:pPr>
            <a:r>
              <a:rPr lang="en-US" sz="5499">
                <a:solidFill>
                  <a:srgbClr val="FFFFFF"/>
                </a:solidFill>
                <a:latin typeface="Garet"/>
              </a:rPr>
              <a:t>CALLING A PYTHON FUNCTION</a:t>
            </a:r>
          </a:p>
          <a:p>
            <a:pPr algn="ctr">
              <a:lnSpc>
                <a:spcPts val="6709"/>
              </a:lnSpc>
            </a:pPr>
          </a:p>
        </p:txBody>
      </p:sp>
      <p:sp>
        <p:nvSpPr>
          <p:cNvPr name="TextBox 10" id="10"/>
          <p:cNvSpPr txBox="true"/>
          <p:nvPr/>
        </p:nvSpPr>
        <p:spPr>
          <a:xfrm rot="0">
            <a:off x="1194145" y="3023042"/>
            <a:ext cx="6579218" cy="5230495"/>
          </a:xfrm>
          <a:prstGeom prst="rect">
            <a:avLst/>
          </a:prstGeom>
        </p:spPr>
        <p:txBody>
          <a:bodyPr anchor="t" rtlCol="false" tIns="0" lIns="0" bIns="0" rIns="0">
            <a:spAutoFit/>
          </a:bodyPr>
          <a:lstStyle/>
          <a:p>
            <a:pPr algn="ctr">
              <a:lnSpc>
                <a:spcPts val="5179"/>
              </a:lnSpc>
              <a:spcBef>
                <a:spcPct val="0"/>
              </a:spcBef>
            </a:pPr>
            <a:r>
              <a:rPr lang="en-US" sz="3699">
                <a:solidFill>
                  <a:srgbClr val="FFFFFF"/>
                </a:solidFill>
                <a:latin typeface="Garet Bold"/>
              </a:rPr>
              <a:t>To call a function in Python, you simply type the name of the function followed by parentheses (). If the function takes any arguments, they are included within the parentheses.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4">
              <a:alphaModFix amt="6999"/>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028700" y="2051687"/>
            <a:ext cx="16230600" cy="3748522"/>
            <a:chOff x="0" y="0"/>
            <a:chExt cx="21640800" cy="4998029"/>
          </a:xfrm>
        </p:grpSpPr>
        <p:pic>
          <p:nvPicPr>
            <p:cNvPr name="Picture 7" id="7"/>
            <p:cNvPicPr>
              <a:picLocks noChangeAspect="true"/>
            </p:cNvPicPr>
            <p:nvPr/>
          </p:nvPicPr>
          <p:blipFill>
            <a:blip r:embed="rId6"/>
            <a:srcRect l="0" t="32667" r="0" b="32667"/>
            <a:stretch>
              <a:fillRect/>
            </a:stretch>
          </p:blipFill>
          <p:spPr>
            <a:xfrm flipH="false" flipV="false">
              <a:off x="0" y="0"/>
              <a:ext cx="21640800" cy="4998029"/>
            </a:xfrm>
            <a:prstGeom prst="rect">
              <a:avLst/>
            </a:prstGeom>
          </p:spPr>
        </p:pic>
      </p:grpSp>
      <p:grpSp>
        <p:nvGrpSpPr>
          <p:cNvPr name="Group 8" id="8"/>
          <p:cNvGrpSpPr/>
          <p:nvPr/>
        </p:nvGrpSpPr>
        <p:grpSpPr>
          <a:xfrm rot="0">
            <a:off x="1481817" y="6747869"/>
            <a:ext cx="1080030" cy="1080030"/>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10" id="10"/>
          <p:cNvSpPr txBox="true"/>
          <p:nvPr/>
        </p:nvSpPr>
        <p:spPr>
          <a:xfrm rot="0">
            <a:off x="1819457" y="6996684"/>
            <a:ext cx="7576320" cy="1700530"/>
          </a:xfrm>
          <a:prstGeom prst="rect">
            <a:avLst/>
          </a:prstGeom>
        </p:spPr>
        <p:txBody>
          <a:bodyPr anchor="t" rtlCol="false" tIns="0" lIns="0" bIns="0" rIns="0">
            <a:spAutoFit/>
          </a:bodyPr>
          <a:lstStyle/>
          <a:p>
            <a:pPr>
              <a:lnSpc>
                <a:spcPts val="6709"/>
              </a:lnSpc>
            </a:pPr>
            <a:r>
              <a:rPr lang="en-US" sz="5499">
                <a:solidFill>
                  <a:srgbClr val="FFFFFF"/>
                </a:solidFill>
                <a:latin typeface="Garet"/>
              </a:rPr>
              <a:t>WHAT ARE MODULES IN PYTHON?</a:t>
            </a:r>
          </a:p>
        </p:txBody>
      </p:sp>
      <p:sp>
        <p:nvSpPr>
          <p:cNvPr name="TextBox 11" id="11"/>
          <p:cNvSpPr txBox="true"/>
          <p:nvPr/>
        </p:nvSpPr>
        <p:spPr>
          <a:xfrm rot="0">
            <a:off x="9526566" y="6977634"/>
            <a:ext cx="8381812" cy="2199842"/>
          </a:xfrm>
          <a:prstGeom prst="rect">
            <a:avLst/>
          </a:prstGeom>
        </p:spPr>
        <p:txBody>
          <a:bodyPr anchor="t" rtlCol="false" tIns="0" lIns="0" bIns="0" rIns="0">
            <a:spAutoFit/>
          </a:bodyPr>
          <a:lstStyle/>
          <a:p>
            <a:pPr>
              <a:lnSpc>
                <a:spcPts val="2995"/>
              </a:lnSpc>
              <a:spcBef>
                <a:spcPct val="0"/>
              </a:spcBef>
            </a:pPr>
            <a:r>
              <a:rPr lang="en-US" sz="2139">
                <a:solidFill>
                  <a:srgbClr val="FFFFFF"/>
                </a:solidFill>
                <a:latin typeface="Garet"/>
              </a:rPr>
              <a:t>A Python module is a file containing Python definitions and statements. A module can define functions, classes, and variables. A module can also include runnable code. Grouping related code into a module makes the code easier to understand and use. It also makes the code logically organized.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618136" y="4543713"/>
            <a:ext cx="8101436" cy="8101436"/>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7" id="7"/>
          <p:cNvSpPr txBox="true"/>
          <p:nvPr/>
        </p:nvSpPr>
        <p:spPr>
          <a:xfrm rot="0">
            <a:off x="903822" y="764828"/>
            <a:ext cx="17004556" cy="3778885"/>
          </a:xfrm>
          <a:prstGeom prst="rect">
            <a:avLst/>
          </a:prstGeom>
        </p:spPr>
        <p:txBody>
          <a:bodyPr anchor="t" rtlCol="false" tIns="0" lIns="0" bIns="0" rIns="0">
            <a:spAutoFit/>
          </a:bodyPr>
          <a:lstStyle/>
          <a:p>
            <a:pPr algn="ctr">
              <a:lnSpc>
                <a:spcPts val="4339"/>
              </a:lnSpc>
            </a:pPr>
            <a:r>
              <a:rPr lang="en-US" sz="3099">
                <a:solidFill>
                  <a:srgbClr val="E14761"/>
                </a:solidFill>
                <a:latin typeface="Garet Bold"/>
              </a:rPr>
              <a:t>Create a Module:</a:t>
            </a:r>
          </a:p>
          <a:p>
            <a:pPr algn="ctr">
              <a:lnSpc>
                <a:spcPts val="4339"/>
              </a:lnSpc>
            </a:pPr>
            <a:r>
              <a:rPr lang="en-US" sz="3099">
                <a:solidFill>
                  <a:srgbClr val="E14761"/>
                </a:solidFill>
                <a:latin typeface="Garet Bold"/>
              </a:rPr>
              <a:t>To create a module just save the code you want in a file with the file extension .py:</a:t>
            </a:r>
          </a:p>
          <a:p>
            <a:pPr algn="ctr">
              <a:lnSpc>
                <a:spcPts val="4339"/>
              </a:lnSpc>
            </a:pPr>
            <a:r>
              <a:rPr lang="en-US" sz="3099">
                <a:solidFill>
                  <a:srgbClr val="E14761"/>
                </a:solidFill>
                <a:latin typeface="Garet Bold"/>
              </a:rPr>
              <a:t>Example: </a:t>
            </a:r>
          </a:p>
          <a:p>
            <a:pPr algn="ctr">
              <a:lnSpc>
                <a:spcPts val="4339"/>
              </a:lnSpc>
            </a:pPr>
            <a:r>
              <a:rPr lang="en-US" sz="3099">
                <a:solidFill>
                  <a:srgbClr val="E14761"/>
                </a:solidFill>
                <a:latin typeface="Garet Bold"/>
              </a:rPr>
              <a:t>Save this code in a file named mymodule.py</a:t>
            </a:r>
          </a:p>
          <a:p>
            <a:pPr algn="ctr">
              <a:lnSpc>
                <a:spcPts val="4339"/>
              </a:lnSpc>
            </a:pPr>
            <a:r>
              <a:rPr lang="en-US" sz="3099">
                <a:solidFill>
                  <a:srgbClr val="E14761"/>
                </a:solidFill>
                <a:latin typeface="Garet Bold"/>
              </a:rPr>
              <a:t>def greeting(name):</a:t>
            </a:r>
          </a:p>
          <a:p>
            <a:pPr algn="ctr">
              <a:lnSpc>
                <a:spcPts val="4339"/>
              </a:lnSpc>
            </a:pPr>
            <a:r>
              <a:rPr lang="en-US" sz="3099">
                <a:solidFill>
                  <a:srgbClr val="E14761"/>
                </a:solidFill>
                <a:latin typeface="Garet Bold"/>
              </a:rPr>
              <a:t>  print("Hello, " + name)</a:t>
            </a:r>
          </a:p>
          <a:p>
            <a:pPr algn="ctr">
              <a:lnSpc>
                <a:spcPts val="4339"/>
              </a:lnSpc>
              <a:spcBef>
                <a:spcPct val="0"/>
              </a:spcBef>
            </a:pPr>
            <a:r>
              <a:rPr lang="en-US" sz="3099">
                <a:solidFill>
                  <a:srgbClr val="E14761"/>
                </a:solidFill>
                <a:latin typeface="Garet Bold"/>
              </a:rPr>
              <a:t> </a:t>
            </a:r>
          </a:p>
        </p:txBody>
      </p:sp>
      <p:sp>
        <p:nvSpPr>
          <p:cNvPr name="TextBox 8" id="8"/>
          <p:cNvSpPr txBox="true"/>
          <p:nvPr/>
        </p:nvSpPr>
        <p:spPr>
          <a:xfrm rot="0">
            <a:off x="1106765" y="6066789"/>
            <a:ext cx="16269842" cy="3909695"/>
          </a:xfrm>
          <a:prstGeom prst="rect">
            <a:avLst/>
          </a:prstGeom>
        </p:spPr>
        <p:txBody>
          <a:bodyPr anchor="t" rtlCol="false" tIns="0" lIns="0" bIns="0" rIns="0">
            <a:spAutoFit/>
          </a:bodyPr>
          <a:lstStyle/>
          <a:p>
            <a:pPr algn="ctr">
              <a:lnSpc>
                <a:spcPts val="4480"/>
              </a:lnSpc>
            </a:pPr>
            <a:r>
              <a:rPr lang="en-US" sz="3200">
                <a:solidFill>
                  <a:srgbClr val="FFFFFF"/>
                </a:solidFill>
                <a:latin typeface="Garet Bold"/>
              </a:rPr>
              <a:t>Use a Module:</a:t>
            </a:r>
          </a:p>
          <a:p>
            <a:pPr algn="ctr">
              <a:lnSpc>
                <a:spcPts val="4480"/>
              </a:lnSpc>
            </a:pPr>
            <a:r>
              <a:rPr lang="en-US" sz="3200">
                <a:solidFill>
                  <a:srgbClr val="FFFFFF"/>
                </a:solidFill>
                <a:latin typeface="Garet Bold"/>
              </a:rPr>
              <a:t>Now we can use the module we just created, by using the import statement:</a:t>
            </a:r>
          </a:p>
          <a:p>
            <a:pPr algn="ctr">
              <a:lnSpc>
                <a:spcPts val="4480"/>
              </a:lnSpc>
            </a:pPr>
            <a:r>
              <a:rPr lang="en-US" sz="3200">
                <a:solidFill>
                  <a:srgbClr val="FFFFFF"/>
                </a:solidFill>
                <a:latin typeface="Garet Bold"/>
              </a:rPr>
              <a:t>Example:</a:t>
            </a:r>
          </a:p>
          <a:p>
            <a:pPr algn="ctr">
              <a:lnSpc>
                <a:spcPts val="4480"/>
              </a:lnSpc>
            </a:pPr>
            <a:r>
              <a:rPr lang="en-US" sz="3200">
                <a:solidFill>
                  <a:srgbClr val="FFFFFF"/>
                </a:solidFill>
                <a:latin typeface="Garet Bold"/>
              </a:rPr>
              <a:t>Import the module named mymodule, and call the greeting function:</a:t>
            </a:r>
          </a:p>
          <a:p>
            <a:pPr algn="ctr">
              <a:lnSpc>
                <a:spcPts val="4480"/>
              </a:lnSpc>
            </a:pPr>
            <a:r>
              <a:rPr lang="en-US" sz="3200">
                <a:solidFill>
                  <a:srgbClr val="FFFFFF"/>
                </a:solidFill>
                <a:latin typeface="Garet Bold"/>
              </a:rPr>
              <a:t>import mymodule</a:t>
            </a:r>
          </a:p>
          <a:p>
            <a:pPr algn="ctr">
              <a:lnSpc>
                <a:spcPts val="4480"/>
              </a:lnSpc>
            </a:pPr>
            <a:r>
              <a:rPr lang="en-US" sz="3200">
                <a:solidFill>
                  <a:srgbClr val="FFFFFF"/>
                </a:solidFill>
                <a:latin typeface="Garet Bold"/>
              </a:rPr>
              <a:t>mymodule.greeting("Jonathan")</a:t>
            </a:r>
          </a:p>
          <a:p>
            <a:pPr algn="ctr">
              <a:lnSpc>
                <a:spcPts val="4480"/>
              </a:lnSpc>
              <a:spcBef>
                <a:spcPct val="0"/>
              </a:spcBef>
            </a:pPr>
            <a:r>
              <a:rPr lang="en-US" sz="3200">
                <a:solidFill>
                  <a:srgbClr val="FFFFFF"/>
                </a:solidFill>
                <a:latin typeface="Garet Bold"/>
              </a:rPr>
              <a:t>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4">
              <a:alphaModFix amt="6999"/>
              <a:extLst>
                <a:ext uri="{96DAC541-7B7A-43D3-8B79-37D633B846F1}">
                  <asvg:svgBlip xmlns:asvg="http://schemas.microsoft.com/office/drawing/2016/SVG/main" r:embed="rId5"/>
                </a:ext>
              </a:extLst>
            </a:blip>
            <a:stretch>
              <a:fillRect l="0" t="0" r="0" b="0"/>
            </a:stretch>
          </a:blipFill>
        </p:spPr>
      </p:sp>
      <p:grpSp>
        <p:nvGrpSpPr>
          <p:cNvPr name="Group 6" id="6"/>
          <p:cNvGrpSpPr>
            <a:grpSpLocks noChangeAspect="true"/>
          </p:cNvGrpSpPr>
          <p:nvPr/>
        </p:nvGrpSpPr>
        <p:grpSpPr>
          <a:xfrm rot="0">
            <a:off x="1255258" y="2071086"/>
            <a:ext cx="4501435" cy="4501417"/>
            <a:chOff x="0" y="0"/>
            <a:chExt cx="6350000" cy="6349975"/>
          </a:xfrm>
        </p:grpSpPr>
        <p:sp>
          <p:nvSpPr>
            <p:cNvPr name="Freeform 7" id="7"/>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0" t="0" r="-49999" b="0"/>
              </a:stretch>
            </a:blipFill>
          </p:spPr>
        </p:sp>
      </p:grpSp>
      <p:grpSp>
        <p:nvGrpSpPr>
          <p:cNvPr name="Group 8" id="8"/>
          <p:cNvGrpSpPr/>
          <p:nvPr/>
        </p:nvGrpSpPr>
        <p:grpSpPr>
          <a:xfrm rot="0">
            <a:off x="3505976" y="4231058"/>
            <a:ext cx="5027242" cy="5027242"/>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2"/>
            </a:solidFill>
          </p:spPr>
        </p:sp>
      </p:grpSp>
      <p:grpSp>
        <p:nvGrpSpPr>
          <p:cNvPr name="Group 10" id="10"/>
          <p:cNvGrpSpPr>
            <a:grpSpLocks noChangeAspect="true"/>
          </p:cNvGrpSpPr>
          <p:nvPr/>
        </p:nvGrpSpPr>
        <p:grpSpPr>
          <a:xfrm rot="0">
            <a:off x="3768888" y="4493970"/>
            <a:ext cx="4501435" cy="4501417"/>
            <a:chOff x="0" y="0"/>
            <a:chExt cx="6350000" cy="6349975"/>
          </a:xfrm>
        </p:grpSpPr>
        <p:sp>
          <p:nvSpPr>
            <p:cNvPr name="Freeform 11" id="11"/>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7"/>
              <a:stretch>
                <a:fillRect l="-24999" t="0" r="-24999" b="0"/>
              </a:stretch>
            </a:blipFill>
          </p:spPr>
        </p:sp>
      </p:grpSp>
      <p:grpSp>
        <p:nvGrpSpPr>
          <p:cNvPr name="Group 12" id="12"/>
          <p:cNvGrpSpPr/>
          <p:nvPr/>
        </p:nvGrpSpPr>
        <p:grpSpPr>
          <a:xfrm rot="0">
            <a:off x="9440746" y="2068833"/>
            <a:ext cx="1080030" cy="1080030"/>
            <a:chOff x="0" y="0"/>
            <a:chExt cx="6350000" cy="6350000"/>
          </a:xfrm>
        </p:grpSpPr>
        <p:sp>
          <p:nvSpPr>
            <p:cNvPr name="Freeform 13" id="1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14" id="14"/>
          <p:cNvSpPr txBox="true"/>
          <p:nvPr/>
        </p:nvSpPr>
        <p:spPr>
          <a:xfrm rot="0">
            <a:off x="9778386" y="2317648"/>
            <a:ext cx="6977590" cy="1700530"/>
          </a:xfrm>
          <a:prstGeom prst="rect">
            <a:avLst/>
          </a:prstGeom>
        </p:spPr>
        <p:txBody>
          <a:bodyPr anchor="t" rtlCol="false" tIns="0" lIns="0" bIns="0" rIns="0">
            <a:spAutoFit/>
          </a:bodyPr>
          <a:lstStyle/>
          <a:p>
            <a:pPr>
              <a:lnSpc>
                <a:spcPts val="6709"/>
              </a:lnSpc>
            </a:pPr>
            <a:r>
              <a:rPr lang="en-US" sz="5499">
                <a:solidFill>
                  <a:srgbClr val="FFFFFF"/>
                </a:solidFill>
                <a:latin typeface="Garet"/>
              </a:rPr>
              <a:t>DATA MANIPULATION</a:t>
            </a:r>
          </a:p>
        </p:txBody>
      </p:sp>
      <p:sp>
        <p:nvSpPr>
          <p:cNvPr name="TextBox 15" id="15"/>
          <p:cNvSpPr txBox="true"/>
          <p:nvPr/>
        </p:nvSpPr>
        <p:spPr>
          <a:xfrm rot="0">
            <a:off x="9773922" y="4264645"/>
            <a:ext cx="6447150" cy="5407660"/>
          </a:xfrm>
          <a:prstGeom prst="rect">
            <a:avLst/>
          </a:prstGeom>
        </p:spPr>
        <p:txBody>
          <a:bodyPr anchor="t" rtlCol="false" tIns="0" lIns="0" bIns="0" rIns="0">
            <a:spAutoFit/>
          </a:bodyPr>
          <a:lstStyle/>
          <a:p>
            <a:pPr>
              <a:lnSpc>
                <a:spcPts val="4339"/>
              </a:lnSpc>
              <a:spcBef>
                <a:spcPct val="0"/>
              </a:spcBef>
            </a:pPr>
            <a:r>
              <a:rPr lang="en-US" sz="3099">
                <a:solidFill>
                  <a:srgbClr val="FFFFFF"/>
                </a:solidFill>
                <a:latin typeface="Garet Bold"/>
              </a:rPr>
              <a:t> Data manipulation with python is defined as a process in the python programming language that enables users in data organization in order to make reading or interpreting the insights from the data more structured and comprises of having better design.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2"/>
        </a:solidFill>
      </p:bgPr>
    </p:bg>
    <p:spTree>
      <p:nvGrpSpPr>
        <p:cNvPr id="1" name=""/>
        <p:cNvGrpSpPr/>
        <p:nvPr/>
      </p:nvGrpSpPr>
      <p:grpSpPr>
        <a:xfrm>
          <a:off x="0" y="0"/>
          <a:ext cx="0" cy="0"/>
          <a:chOff x="0" y="0"/>
          <a:chExt cx="0" cy="0"/>
        </a:xfrm>
      </p:grpSpPr>
      <p:grpSp>
        <p:nvGrpSpPr>
          <p:cNvPr name="Group 2" id="2"/>
          <p:cNvGrpSpPr/>
          <p:nvPr/>
        </p:nvGrpSpPr>
        <p:grpSpPr>
          <a:xfrm rot="0">
            <a:off x="17461777" y="7605853"/>
            <a:ext cx="1652447" cy="1652447"/>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Freeform 4" id="4"/>
          <p:cNvSpPr/>
          <p:nvPr/>
        </p:nvSpPr>
        <p:spPr>
          <a:xfrm flipH="false" flipV="false" rot="0">
            <a:off x="15010081" y="315677"/>
            <a:ext cx="2898297" cy="2774040"/>
          </a:xfrm>
          <a:custGeom>
            <a:avLst/>
            <a:gdLst/>
            <a:ahLst/>
            <a:cxnLst/>
            <a:rect r="r" b="b" t="t" l="l"/>
            <a:pathLst>
              <a:path h="2774040" w="2898297">
                <a:moveTo>
                  <a:pt x="0" y="0"/>
                </a:moveTo>
                <a:lnTo>
                  <a:pt x="2898298" y="0"/>
                </a:lnTo>
                <a:lnTo>
                  <a:pt x="2898298" y="2774040"/>
                </a:lnTo>
                <a:lnTo>
                  <a:pt x="0" y="2774040"/>
                </a:lnTo>
                <a:lnTo>
                  <a:pt x="0" y="0"/>
                </a:lnTo>
                <a:close/>
              </a:path>
            </a:pathLst>
          </a:custGeom>
          <a:blipFill>
            <a:blip r:embed="rId2">
              <a:alphaModFix amt="6999"/>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771244" y="6747869"/>
            <a:ext cx="5505900" cy="3223454"/>
          </a:xfrm>
          <a:custGeom>
            <a:avLst/>
            <a:gdLst/>
            <a:ahLst/>
            <a:cxnLst/>
            <a:rect r="r" b="b" t="t" l="l"/>
            <a:pathLst>
              <a:path h="3223454" w="5505900">
                <a:moveTo>
                  <a:pt x="0" y="0"/>
                </a:moveTo>
                <a:lnTo>
                  <a:pt x="5505901" y="0"/>
                </a:lnTo>
                <a:lnTo>
                  <a:pt x="5505901" y="3223454"/>
                </a:lnTo>
                <a:lnTo>
                  <a:pt x="0" y="3223454"/>
                </a:lnTo>
                <a:lnTo>
                  <a:pt x="0" y="0"/>
                </a:lnTo>
                <a:close/>
              </a:path>
            </a:pathLst>
          </a:custGeom>
          <a:blipFill>
            <a:blip r:embed="rId4">
              <a:alphaModFix amt="6999"/>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2468071" y="1028700"/>
            <a:ext cx="863347" cy="863347"/>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14761"/>
            </a:solidFill>
          </p:spPr>
        </p:sp>
      </p:grpSp>
      <p:sp>
        <p:nvSpPr>
          <p:cNvPr name="TextBox 8" id="8"/>
          <p:cNvSpPr txBox="true"/>
          <p:nvPr/>
        </p:nvSpPr>
        <p:spPr>
          <a:xfrm rot="0">
            <a:off x="1396216" y="963676"/>
            <a:ext cx="16065561" cy="983869"/>
          </a:xfrm>
          <a:prstGeom prst="rect">
            <a:avLst/>
          </a:prstGeom>
        </p:spPr>
        <p:txBody>
          <a:bodyPr anchor="t" rtlCol="false" tIns="0" lIns="0" bIns="0" rIns="0">
            <a:spAutoFit/>
          </a:bodyPr>
          <a:lstStyle/>
          <a:p>
            <a:pPr algn="ctr">
              <a:lnSpc>
                <a:spcPts val="7807"/>
              </a:lnSpc>
            </a:pPr>
            <a:r>
              <a:rPr lang="en-US" sz="6399">
                <a:solidFill>
                  <a:srgbClr val="FFFFFF"/>
                </a:solidFill>
                <a:latin typeface="Garet"/>
              </a:rPr>
              <a:t>DATA MANIPULATION METHODS</a:t>
            </a:r>
          </a:p>
        </p:txBody>
      </p:sp>
      <p:sp>
        <p:nvSpPr>
          <p:cNvPr name="TextBox 9" id="9"/>
          <p:cNvSpPr txBox="true"/>
          <p:nvPr/>
        </p:nvSpPr>
        <p:spPr>
          <a:xfrm rot="0">
            <a:off x="1028700" y="2412442"/>
            <a:ext cx="16230600" cy="7980680"/>
          </a:xfrm>
          <a:prstGeom prst="rect">
            <a:avLst/>
          </a:prstGeom>
        </p:spPr>
        <p:txBody>
          <a:bodyPr anchor="t" rtlCol="false" tIns="0" lIns="0" bIns="0" rIns="0">
            <a:spAutoFit/>
          </a:bodyPr>
          <a:lstStyle/>
          <a:p>
            <a:pPr marL="820421" indent="-410210" lvl="1">
              <a:lnSpc>
                <a:spcPts val="5320"/>
              </a:lnSpc>
              <a:buFont typeface="Arial"/>
              <a:buChar char="•"/>
            </a:pPr>
            <a:r>
              <a:rPr lang="en-US" sz="3800">
                <a:solidFill>
                  <a:srgbClr val="FFFFFF"/>
                </a:solidFill>
                <a:latin typeface="Garet"/>
              </a:rPr>
              <a:t>Python has been the most famous and most used language amongst developers in order to manipulate data in a dataset. With open-source implementations in Python, we have various methods that help in the implementation of the manipulation methods in Python. For all the following methods we would first need to install pandas in python and that can be achieved by running the following command in the command prompt, pip install pandas.</a:t>
            </a:r>
          </a:p>
          <a:p>
            <a:pPr marL="820421" indent="-410210" lvl="1">
              <a:lnSpc>
                <a:spcPts val="5320"/>
              </a:lnSpc>
              <a:buFont typeface="Arial"/>
              <a:buChar char="•"/>
            </a:pPr>
            <a:r>
              <a:rPr lang="en-US" sz="3800">
                <a:solidFill>
                  <a:srgbClr val="FFFFFF"/>
                </a:solidFill>
                <a:latin typeface="Garet"/>
              </a:rPr>
              <a:t>Once the pandas package is installed in the system, we would need to import the pandas library into our codebase by running</a:t>
            </a:r>
          </a:p>
          <a:p>
            <a:pPr>
              <a:lnSpc>
                <a:spcPts val="5320"/>
              </a:lnSpc>
              <a:spcBef>
                <a:spcPct val="0"/>
              </a:spcBef>
            </a:pPr>
            <a:r>
              <a:rPr lang="en-US" sz="3800">
                <a:solidFill>
                  <a:srgbClr val="FFFFFF"/>
                </a:solidFill>
                <a:latin typeface="Garet"/>
              </a:rPr>
              <a:t>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DAFwgdRVrYM</dc:identifier>
  <dcterms:modified xsi:type="dcterms:W3CDTF">2011-08-01T06:04:30Z</dcterms:modified>
  <cp:revision>1</cp:revision>
  <dc:title>Black and Red Tech Programming Presentation</dc:title>
</cp:coreProperties>
</file>

<file path=docProps/thumbnail.jpeg>
</file>